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54"/>
  </p:notesMasterIdLst>
  <p:sldIdLst>
    <p:sldId id="306" r:id="rId2"/>
    <p:sldId id="308" r:id="rId3"/>
    <p:sldId id="283" r:id="rId4"/>
    <p:sldId id="293" r:id="rId5"/>
    <p:sldId id="294" r:id="rId6"/>
    <p:sldId id="292" r:id="rId7"/>
    <p:sldId id="289" r:id="rId8"/>
    <p:sldId id="282" r:id="rId9"/>
    <p:sldId id="296" r:id="rId10"/>
    <p:sldId id="297" r:id="rId11"/>
    <p:sldId id="316" r:id="rId12"/>
    <p:sldId id="317" r:id="rId13"/>
    <p:sldId id="318" r:id="rId14"/>
    <p:sldId id="319" r:id="rId15"/>
    <p:sldId id="274" r:id="rId16"/>
    <p:sldId id="275" r:id="rId17"/>
    <p:sldId id="265" r:id="rId18"/>
    <p:sldId id="269" r:id="rId19"/>
    <p:sldId id="263" r:id="rId20"/>
    <p:sldId id="261" r:id="rId21"/>
    <p:sldId id="273" r:id="rId22"/>
    <p:sldId id="278" r:id="rId23"/>
    <p:sldId id="277" r:id="rId24"/>
    <p:sldId id="267" r:id="rId25"/>
    <p:sldId id="280" r:id="rId26"/>
    <p:sldId id="281" r:id="rId27"/>
    <p:sldId id="266" r:id="rId28"/>
    <p:sldId id="288" r:id="rId29"/>
    <p:sldId id="268" r:id="rId30"/>
    <p:sldId id="270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0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9F85D-9A69-4992-A7A8-DED3094FE2A0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07123-7D8D-4E81-B0CE-6ABAE4795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0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7123-7D8D-4E81-B0CE-6ABAE4795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2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07123-7D8D-4E81-B0CE-6ABAE4795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0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6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2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35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13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9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69936-A651-4C94-B73F-728DDEC24FAF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B360C-E21E-49D7-8DA3-E7005889E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3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7151"/>
            <a:ext cx="8229600" cy="124242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     Parasites</a:t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critters in or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     critters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5" name="Picture 6" descr="Turgida turgida opossum X25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64" y="1375144"/>
            <a:ext cx="3394872" cy="232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urgida stoma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Polymorphus prosoma X25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" y="1375144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Leech Gnathobdellinae  X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95831" y="-290638"/>
            <a:ext cx="1946645" cy="248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48" y="4038599"/>
            <a:ext cx="3682440" cy="2784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3" y="1279572"/>
            <a:ext cx="3778105" cy="28335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" y="4408714"/>
            <a:ext cx="3205125" cy="2403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" y="37151"/>
            <a:ext cx="2057400" cy="13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0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For diagnosis of parasites you need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>      to answer three things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1. Host:  What is the species,  sex and age of host</a:t>
            </a:r>
          </a:p>
          <a:p>
            <a:r>
              <a:rPr lang="en-US" sz="2400" dirty="0" smtClean="0"/>
              <a:t>2. Parasite:  Are we looking  for something grossly visible or microscopic , where do we look? Organ, tissue or what comes from them</a:t>
            </a:r>
          </a:p>
          <a:p>
            <a:r>
              <a:rPr lang="en-US" sz="2400" dirty="0" smtClean="0"/>
              <a:t>3. Environment:  Where does the host live and make a living?  Climate, time of year, food intake, where they rest,  who else lives there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7251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Gasterophilus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hemorrhoidalis</a:t>
            </a:r>
            <a:r>
              <a:rPr lang="en-US" dirty="0" smtClean="0">
                <a:solidFill>
                  <a:schemeClr val="tx1"/>
                </a:solidFill>
              </a:rPr>
              <a:t>- bot fly of horse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8994"/>
            <a:ext cx="2209800" cy="222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689" y="1578114"/>
            <a:ext cx="10839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86000"/>
            <a:ext cx="2777128" cy="2147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6033" y="1608285"/>
            <a:ext cx="18734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  <a:endParaRPr lang="en-US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16171"/>
            <a:ext cx="2362200" cy="20225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5939" y="1652311"/>
            <a:ext cx="1709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Pupae</a:t>
            </a:r>
            <a:endParaRPr lang="en-US" sz="4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94707"/>
            <a:ext cx="2978019" cy="2263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01328" y="5486400"/>
            <a:ext cx="203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72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</a:rPr>
              <a:t>Ancylostoma</a:t>
            </a: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</a:rPr>
              <a:t>caninum</a:t>
            </a:r>
            <a:r>
              <a:rPr lang="en-US" sz="4400" dirty="0" smtClean="0">
                <a:solidFill>
                  <a:schemeClr val="tx1"/>
                </a:solidFill>
              </a:rPr>
              <a:t>-Hookworm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2971800" cy="1981200"/>
          </a:xfrm>
        </p:spPr>
      </p:pic>
      <p:sp>
        <p:nvSpPr>
          <p:cNvPr id="5" name="Rectangle 4"/>
          <p:cNvSpPr/>
          <p:nvPr/>
        </p:nvSpPr>
        <p:spPr>
          <a:xfrm>
            <a:off x="990600" y="3429000"/>
            <a:ext cx="1393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40171"/>
            <a:ext cx="2933700" cy="1955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5691" y="3473841"/>
            <a:ext cx="2449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5335155"/>
            <a:ext cx="3248025" cy="1409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07946" y="4352330"/>
            <a:ext cx="203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1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1534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Ancylostoma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braziliense</a:t>
            </a:r>
            <a:r>
              <a:rPr lang="en-US" sz="4000" dirty="0" smtClean="0">
                <a:solidFill>
                  <a:schemeClr val="tx1"/>
                </a:solidFill>
              </a:rPr>
              <a:t>-hookworm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1899941" cy="2486025"/>
          </a:xfrm>
        </p:spPr>
      </p:pic>
      <p:sp>
        <p:nvSpPr>
          <p:cNvPr id="5" name="Rectangle 4"/>
          <p:cNvSpPr/>
          <p:nvPr/>
        </p:nvSpPr>
        <p:spPr>
          <a:xfrm>
            <a:off x="609600" y="3917576"/>
            <a:ext cx="1393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96" y="1219200"/>
            <a:ext cx="1011975" cy="3436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6524" y="4655466"/>
            <a:ext cx="2449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79176"/>
            <a:ext cx="3296155" cy="243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72200" y="4184854"/>
            <a:ext cx="203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3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Ancylostoma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tubaeforme</a:t>
            </a:r>
            <a:r>
              <a:rPr lang="en-US" sz="4000" dirty="0" smtClean="0">
                <a:solidFill>
                  <a:schemeClr val="tx1"/>
                </a:solidFill>
              </a:rPr>
              <a:t>-hookworm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2362200" cy="1949752"/>
          </a:xfrm>
        </p:spPr>
      </p:pic>
      <p:sp>
        <p:nvSpPr>
          <p:cNvPr id="5" name="Rectangle 4"/>
          <p:cNvSpPr/>
          <p:nvPr/>
        </p:nvSpPr>
        <p:spPr>
          <a:xfrm>
            <a:off x="457200" y="3733800"/>
            <a:ext cx="1393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25" y="1612900"/>
            <a:ext cx="2752725" cy="2371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12900"/>
            <a:ext cx="2362200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24828" y="4195465"/>
            <a:ext cx="2449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3165" y="4168588"/>
            <a:ext cx="2032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3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i="1" dirty="0" smtClean="0"/>
              <a:t>Otodectes</a:t>
            </a:r>
            <a:r>
              <a:rPr lang="en-US" sz="5400" dirty="0" smtClean="0"/>
              <a:t> - ear mite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400" y="1219200"/>
            <a:ext cx="2176273" cy="1496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712785"/>
            <a:ext cx="10919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Eggs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" b="128"/>
          <a:stretch/>
        </p:blipFill>
        <p:spPr>
          <a:xfrm>
            <a:off x="2931954" y="1219200"/>
            <a:ext cx="2496312" cy="1955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33048" y="1219200"/>
            <a:ext cx="2334547" cy="1911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8643" y="3759728"/>
            <a:ext cx="1983105" cy="2365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23809" y="3174953"/>
            <a:ext cx="13126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8621" y="3130296"/>
            <a:ext cx="16433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Nymph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4025" y="6124977"/>
            <a:ext cx="1292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6059" y="4419600"/>
            <a:ext cx="447094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 on the surface of the cat ear canal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88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i="1" dirty="0" smtClean="0"/>
              <a:t>Sarcoptes </a:t>
            </a:r>
            <a:r>
              <a:rPr lang="en-US" sz="5400" i="1" dirty="0" err="1" smtClean="0"/>
              <a:t>scabei</a:t>
            </a:r>
            <a:r>
              <a:rPr lang="en-US" sz="5400" i="1" dirty="0" smtClean="0"/>
              <a:t> - </a:t>
            </a:r>
            <a:r>
              <a:rPr lang="en-US" sz="5400" dirty="0" smtClean="0"/>
              <a:t>mite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2395" y="1447800"/>
            <a:ext cx="1813560" cy="1505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"/>
          <a:stretch/>
        </p:blipFill>
        <p:spPr>
          <a:xfrm>
            <a:off x="2438400" y="1447800"/>
            <a:ext cx="2578608" cy="2054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"/>
          <a:stretch/>
        </p:blipFill>
        <p:spPr>
          <a:xfrm>
            <a:off x="5791200" y="1447800"/>
            <a:ext cx="2070301" cy="1831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"/>
          <a:stretch/>
        </p:blipFill>
        <p:spPr>
          <a:xfrm>
            <a:off x="685800" y="4038600"/>
            <a:ext cx="1938528" cy="22128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3762" y="3145977"/>
            <a:ext cx="9108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1403" y="3581400"/>
            <a:ext cx="13126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6726" y="3289012"/>
            <a:ext cx="16433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Nymph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8972" y="6237357"/>
            <a:ext cx="1292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7704" y="4419600"/>
            <a:ext cx="493930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 in the skin of many animal species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(dogs, pigs, people)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70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289" y="8638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i="1" dirty="0" smtClean="0"/>
              <a:t>demodex canis </a:t>
            </a:r>
            <a:r>
              <a:rPr lang="en-US" sz="5400" dirty="0" smtClean="0"/>
              <a:t>- mite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4088"/>
            <a:ext cx="3757969" cy="2477911"/>
          </a:xfrm>
        </p:spPr>
      </p:pic>
      <p:sp>
        <p:nvSpPr>
          <p:cNvPr id="5" name="Rectangle 4"/>
          <p:cNvSpPr/>
          <p:nvPr/>
        </p:nvSpPr>
        <p:spPr>
          <a:xfrm>
            <a:off x="2587563" y="5365087"/>
            <a:ext cx="14285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800" y="1752600"/>
            <a:ext cx="228600" cy="609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9104" y="1229380"/>
            <a:ext cx="9973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897868" y="4576879"/>
            <a:ext cx="411946" cy="8728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936992" y="3422072"/>
            <a:ext cx="1708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11269"/>
            <a:ext cx="3570109" cy="255878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4936992" y="3980794"/>
            <a:ext cx="867212" cy="7670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089019" y="4861051"/>
            <a:ext cx="12463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0100" y="5940569"/>
            <a:ext cx="8077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 in hair follicles of dogs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0739" y="4722551"/>
            <a:ext cx="871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64" y="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en-US" i="1" dirty="0" smtClean="0"/>
              <a:t>Gasterophilus intestinalis</a:t>
            </a:r>
            <a:r>
              <a:rPr lang="en-US" dirty="0" smtClean="0"/>
              <a:t>- </a:t>
            </a:r>
            <a:br>
              <a:rPr lang="en-US" dirty="0" smtClean="0"/>
            </a:br>
            <a:r>
              <a:rPr lang="en-US" dirty="0" smtClean="0"/>
              <a:t>bot fly of horse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4227"/>
            <a:ext cx="2209800" cy="222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4885" y="1295400"/>
            <a:ext cx="179408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Horse hair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86000"/>
            <a:ext cx="2777128" cy="2147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0" y="987623"/>
            <a:ext cx="3429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Horse Tongue and Stomach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348675"/>
            <a:ext cx="2362200" cy="20225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12469" y="1295400"/>
            <a:ext cx="19960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Pupa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Pasture Soil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594707"/>
            <a:ext cx="2978019" cy="2263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62600" y="4860851"/>
            <a:ext cx="37969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 female 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Near horses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7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1" y="-152400"/>
            <a:ext cx="8991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 smtClean="0"/>
              <a:t>Ctenocephalides </a:t>
            </a:r>
            <a:r>
              <a:rPr lang="en-US" sz="4400" i="1" dirty="0" err="1" smtClean="0"/>
              <a:t>felis</a:t>
            </a:r>
            <a:r>
              <a:rPr lang="en-US" sz="4400" dirty="0" smtClean="0"/>
              <a:t>- cat flea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" y="1295400"/>
            <a:ext cx="3025833" cy="1981200"/>
          </a:xfrm>
        </p:spPr>
      </p:pic>
      <p:sp>
        <p:nvSpPr>
          <p:cNvPr id="5" name="Rectangle 4"/>
          <p:cNvSpPr/>
          <p:nvPr/>
        </p:nvSpPr>
        <p:spPr>
          <a:xfrm>
            <a:off x="7555" y="3290711"/>
            <a:ext cx="239039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Eggs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Narrow" pitchFamily="34" charset="0"/>
              </a:rPr>
              <a:t>Hair of cat or dog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15" y="1341261"/>
            <a:ext cx="2728093" cy="1949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7953" y="3167600"/>
            <a:ext cx="4016185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Larva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Floor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cracks, rugs, carpets and animal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bedding</a:t>
            </a:r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138" y="1245137"/>
            <a:ext cx="2558411" cy="19224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03668" y="3207440"/>
            <a:ext cx="18213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Pupae</a:t>
            </a:r>
          </a:p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Narrow" pitchFamily="34" charset="0"/>
              </a:rPr>
              <a:t>Silk cocoons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Narrow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20" y="4393328"/>
            <a:ext cx="3694122" cy="24646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34600" y="5087054"/>
            <a:ext cx="239039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Narrow" pitchFamily="34" charset="0"/>
              </a:rPr>
              <a:t>Hair of dog or cat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Parasites,  so what?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Tom Craig</a:t>
            </a:r>
          </a:p>
          <a:p>
            <a:r>
              <a:rPr lang="en-US" dirty="0" smtClean="0"/>
              <a:t>Department Veterinary Pathobiology</a:t>
            </a:r>
          </a:p>
          <a:p>
            <a:r>
              <a:rPr lang="en-US" dirty="0" smtClean="0"/>
              <a:t>Texas A&amp;M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29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2994" y="152400"/>
            <a:ext cx="6556744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Anoplura – sucking lice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69" y="1370310"/>
            <a:ext cx="261582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31366" y="1277114"/>
            <a:ext cx="259080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Hair of swine, cattle or others</a:t>
            </a:r>
            <a:endParaRPr lang="en-US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482703" y="3352800"/>
            <a:ext cx="4268972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352800"/>
            <a:ext cx="25908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Nymph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Skin of swine or cattle</a:t>
            </a:r>
            <a:endParaRPr lang="en-US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32944" y="4642338"/>
            <a:ext cx="25908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Skin of swine or cattle</a:t>
            </a:r>
            <a:endParaRPr lang="en-US" sz="2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n-US" sz="1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5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Mallophaga - chewing lice</a:t>
            </a:r>
            <a:endParaRPr lang="en-US" dirty="0"/>
          </a:p>
        </p:txBody>
      </p:sp>
      <p:pic>
        <p:nvPicPr>
          <p:cNvPr id="1026" name="Picture 2" descr="http://www.browneggblueegg.com/Article/CrestLiceEggs_SingleFeath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"/>
          <a:stretch/>
        </p:blipFill>
        <p:spPr bwMode="auto">
          <a:xfrm>
            <a:off x="163033" y="1490552"/>
            <a:ext cx="2656367" cy="21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3886200"/>
            <a:ext cx="16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388" y="4613842"/>
            <a:ext cx="70485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on feathers 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of birds (primarily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)  or hair </a:t>
            </a:r>
            <a:r>
              <a:rPr lang="en-US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of 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mammals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90552"/>
            <a:ext cx="30480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400800" y="3748795"/>
            <a:ext cx="16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</p:txBody>
      </p:sp>
      <p:pic>
        <p:nvPicPr>
          <p:cNvPr id="1029" name="Picture 5" descr="http://www.toggenburgmilkingshowgoats.com/photos/images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43977"/>
            <a:ext cx="2182477" cy="140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34833" y="3519377"/>
            <a:ext cx="205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Nymph</a:t>
            </a:r>
          </a:p>
        </p:txBody>
      </p:sp>
    </p:spTree>
    <p:extLst>
      <p:ext uri="{BB962C8B-B14F-4D97-AF65-F5344CB8AC3E}">
        <p14:creationId xmlns:p14="http://schemas.microsoft.com/office/powerpoint/2010/main" val="7707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95250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 smtClean="0"/>
              <a:t>Strongylus  vulgaris </a:t>
            </a:r>
            <a:r>
              <a:rPr lang="en-US" sz="3200" dirty="0" smtClean="0"/>
              <a:t>–</a:t>
            </a:r>
            <a:br>
              <a:rPr lang="en-US" sz="3200" dirty="0" smtClean="0"/>
            </a:br>
            <a:r>
              <a:rPr lang="en-US" sz="3200" dirty="0" smtClean="0"/>
              <a:t> large </a:t>
            </a:r>
            <a:r>
              <a:rPr lang="en-US" sz="3200" dirty="0" err="1" smtClean="0"/>
              <a:t>strongyle</a:t>
            </a:r>
            <a:r>
              <a:rPr lang="en-US" sz="3200" dirty="0" smtClean="0"/>
              <a:t> of the horse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" y="731719"/>
            <a:ext cx="2290936" cy="190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1" y="4818999"/>
            <a:ext cx="2889315" cy="2070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0224" y="1219200"/>
            <a:ext cx="35774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Eggs</a:t>
            </a:r>
          </a:p>
          <a:p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Feces of horse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514" y="2538221"/>
            <a:ext cx="3224485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 soil,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are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ingested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go to the intestine crawl out of intestine </a:t>
            </a:r>
            <a:endParaRPr lang="en-US" sz="2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9" name="Picture 2" descr="C:\Users\tcraig\Documents\nematode immages\Trichostrongyloidea\L3 larvae\L3-rum-Iod-100x-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2639006"/>
            <a:ext cx="2906132" cy="21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Carousels A-H (Para)\Parasite Carousel D\D8- Strongylus vulgaris.p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27146"/>
            <a:ext cx="2872599" cy="238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25368" y="3568197"/>
            <a:ext cx="33528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travel to the blood vessels develop for months then return to intestine as adults</a:t>
            </a:r>
          </a:p>
          <a:p>
            <a:endParaRPr lang="en-US" dirty="0"/>
          </a:p>
        </p:txBody>
      </p:sp>
      <p:pic>
        <p:nvPicPr>
          <p:cNvPr id="1026" name="Picture 2" descr="C:\Users\tcraig\Documents\nematode immages\Strongyloidea\Strongylus\Svulgaris-V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48" y="3731655"/>
            <a:ext cx="2393950" cy="30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71514" y="5842337"/>
            <a:ext cx="40126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cecum and colon of horse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6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i="1" dirty="0" smtClean="0"/>
              <a:t>Strongyloides westeri</a:t>
            </a:r>
            <a:br>
              <a:rPr lang="en-US" sz="3200" i="1" dirty="0" smtClean="0"/>
            </a:br>
            <a:r>
              <a:rPr lang="en-US" sz="3200" dirty="0" smtClean="0"/>
              <a:t>intestinal threadworms of horse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73061" y="2902706"/>
            <a:ext cx="2819399" cy="2132460"/>
          </a:xfrm>
        </p:spPr>
      </p:pic>
      <p:sp>
        <p:nvSpPr>
          <p:cNvPr id="5" name="Rectangle 4"/>
          <p:cNvSpPr/>
          <p:nvPr/>
        </p:nvSpPr>
        <p:spPr>
          <a:xfrm>
            <a:off x="3253942" y="1185341"/>
            <a:ext cx="528045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Egg-adult female lives in small i</a:t>
            </a:r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ntestines of foals Larvated eggs p</a:t>
            </a:r>
            <a:r>
              <a:rPr lang="en-US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assed in feces</a:t>
            </a:r>
            <a:endParaRPr lang="en-US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1" y="2819400"/>
            <a:ext cx="49529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</a:p>
          <a:p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Skin penetration,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or passed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milk to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young foals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5828" y="5035472"/>
            <a:ext cx="341387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 female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Small intestine of foals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19200" y="1059388"/>
            <a:ext cx="2003366" cy="176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76198" y="2903012"/>
            <a:ext cx="2819399" cy="2132460"/>
          </a:xfrm>
          <a:prstGeom prst="rect">
            <a:avLst/>
          </a:prstGeom>
        </p:spPr>
      </p:pic>
      <p:pic>
        <p:nvPicPr>
          <p:cNvPr id="1026" name="Picture 2" descr="C:\Users\tcraig\Documents\nematode immages\Rhabditoidea\Strongyloides\Strong-fem-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26513"/>
            <a:ext cx="3892924" cy="27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691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i="1" dirty="0" smtClean="0"/>
              <a:t>Dirofilaria immitis</a:t>
            </a:r>
            <a:r>
              <a:rPr lang="en-US" sz="4400" dirty="0" smtClean="0"/>
              <a:t>-heartworm</a:t>
            </a:r>
            <a:br>
              <a:rPr lang="en-US" sz="4400" dirty="0" smtClean="0"/>
            </a:br>
            <a:r>
              <a:rPr lang="en-US" sz="4400" dirty="0" smtClean="0"/>
              <a:t>of dogs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49" y="4876800"/>
            <a:ext cx="2376267" cy="1775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6919" y="4810379"/>
            <a:ext cx="163217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Adults</a:t>
            </a:r>
          </a:p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Heart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824" y="1284982"/>
            <a:ext cx="29718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Microfilaria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Blood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25995"/>
            <a:ext cx="3169412" cy="172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94971" y="1094831"/>
            <a:ext cx="20168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Mosquito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657599" y="2362200"/>
            <a:ext cx="1371601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622894">
            <a:off x="4567109" y="3970693"/>
            <a:ext cx="924181" cy="761999"/>
          </a:xfrm>
          <a:prstGeom prst="rightArrow">
            <a:avLst>
              <a:gd name="adj1" fmla="val 35000"/>
              <a:gd name="adj2" fmla="val 48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tcraig\Desktop\IMAG028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5" y="2423755"/>
            <a:ext cx="2863808" cy="214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318" y="152400"/>
            <a:ext cx="593589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Toxocara canis-  </a:t>
            </a:r>
            <a:r>
              <a:rPr lang="en-US" dirty="0" smtClean="0"/>
              <a:t>round worm of dogs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432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8318" y="1447800"/>
            <a:ext cx="52622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Soil contaminated with feces</a:t>
            </a:r>
          </a:p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 containing larva eaten by dog</a:t>
            </a:r>
          </a:p>
        </p:txBody>
      </p:sp>
      <p:pic>
        <p:nvPicPr>
          <p:cNvPr id="2052" name="Picture 4" descr="http://www.phsource.us/PH/PARA/Chapter_5_files/image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8967"/>
            <a:ext cx="3124200" cy="212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77363" y="2771239"/>
            <a:ext cx="5943599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</a:p>
          <a:p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 hatches canine </a:t>
            </a:r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intestinal </a:t>
            </a:r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tract</a:t>
            </a:r>
          </a:p>
          <a:p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 goes to </a:t>
            </a:r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lungs, </a:t>
            </a:r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then tissues uterus </a:t>
            </a:r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if the dog is pregnant, or mammary glands if host recently whelped </a:t>
            </a:r>
            <a:endParaRPr lang="en-US" sz="2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   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Adults</a:t>
            </a:r>
          </a:p>
          <a:p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Canine </a:t>
            </a:r>
            <a:r>
              <a:rPr lang="en-US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intestine where they </a:t>
            </a:r>
            <a:r>
              <a:rPr lang="en-US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mate.</a:t>
            </a:r>
            <a:endParaRPr lang="en-US" sz="26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7" descr="E:\Nematodes\Toxocara canis\23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781" y="3946417"/>
            <a:ext cx="2590798" cy="32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35" y="14354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/>
              <a:t>Trichuris  vulpis- </a:t>
            </a:r>
            <a:r>
              <a:rPr lang="en-US" sz="4000" dirty="0" smtClean="0"/>
              <a:t>whipworm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81038"/>
            <a:ext cx="2568812" cy="1876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8812" y="4981038"/>
            <a:ext cx="65751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Mucosa of cecum and large intestine in dog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0567" y="3085577"/>
            <a:ext cx="6289159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</a:t>
            </a:r>
          </a:p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Penetrate into the intestinal wall of dog, then re-enter the lumen after 2-10 days, then passes down to the dog’s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cecum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1295400"/>
            <a:ext cx="65833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pPr algn="ctr"/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Ingested by dog and hatch in small </a:t>
            </a:r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intestine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" b="144"/>
          <a:stretch/>
        </p:blipFill>
        <p:spPr bwMode="auto">
          <a:xfrm>
            <a:off x="0" y="1050992"/>
            <a:ext cx="1981200" cy="206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9379"/>
            <a:ext cx="1981200" cy="185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29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i="1" dirty="0" smtClean="0"/>
              <a:t>Dipylidium caninum- </a:t>
            </a:r>
            <a:r>
              <a:rPr lang="en-US" sz="4800" dirty="0" smtClean="0"/>
              <a:t>tapeworm dog and cat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9" y="1579226"/>
            <a:ext cx="2823308" cy="190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9556" y="3387406"/>
            <a:ext cx="29770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 basket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Dog/Cat feces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052904"/>
            <a:ext cx="3569654" cy="17773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3199" y="3653135"/>
            <a:ext cx="47244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Dog/cat small intestine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9387" y="1611707"/>
            <a:ext cx="24256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Egg ingested </a:t>
            </a:r>
          </a:p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by larvae flea</a:t>
            </a:r>
            <a:endParaRPr lang="en-US" sz="2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657600" y="2321069"/>
            <a:ext cx="1784827" cy="990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7620000" y="4288265"/>
            <a:ext cx="445453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517" y="2569074"/>
            <a:ext cx="2677404" cy="134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en-US" i="1" dirty="0" smtClean="0"/>
              <a:t>Taenia pisiformis- </a:t>
            </a:r>
            <a:r>
              <a:rPr lang="en-US" dirty="0" smtClean="0"/>
              <a:t>dog tapeworm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2343" y="2462878"/>
            <a:ext cx="2017390" cy="2894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71236"/>
            <a:ext cx="2955968" cy="17794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4398" y="4919008"/>
            <a:ext cx="40386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Eggs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Eliminated </a:t>
            </a:r>
            <a:r>
              <a:rPr lang="en-US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 feces and ingested by a rabbit and hatches in small intestine</a:t>
            </a:r>
            <a:endParaRPr lang="en-US" sz="2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40" y="5105400"/>
            <a:ext cx="48768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Larvae</a:t>
            </a:r>
          </a:p>
          <a:p>
            <a:pPr algn="ctr"/>
            <a:r>
              <a:rPr lang="en-US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Burrows through the intestinal wall and travels to the liver via the blood</a:t>
            </a:r>
            <a:endParaRPr lang="en-US" sz="2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7865" y="990600"/>
            <a:ext cx="5562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Proglottids</a:t>
            </a:r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2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When the dog eats the rabbit they begin to form in the small intestine</a:t>
            </a:r>
          </a:p>
        </p:txBody>
      </p:sp>
      <p:pic>
        <p:nvPicPr>
          <p:cNvPr id="10" name="Picture 9" descr="http://www.michigan.gov/images/cysticer_19784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2666720"/>
            <a:ext cx="3366648" cy="2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68" y="2717412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4000" i="1" dirty="0" smtClean="0"/>
              <a:t>Fasciola hepatica </a:t>
            </a:r>
            <a:r>
              <a:rPr lang="en-US" sz="4000" dirty="0" smtClean="0"/>
              <a:t>- liver fluke of cattle and sheep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55105"/>
            <a:ext cx="1676400" cy="167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351" y="1066800"/>
            <a:ext cx="12849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Egg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Feces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80" y="2267129"/>
            <a:ext cx="2382981" cy="17872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57729" y="1451626"/>
            <a:ext cx="2970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Miracidium</a:t>
            </a:r>
            <a:endParaRPr lang="en-US" sz="40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98" y="1949366"/>
            <a:ext cx="2435601" cy="18231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62559" y="1159405"/>
            <a:ext cx="25924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Cercariae</a:t>
            </a:r>
            <a:endParaRPr lang="en-US" sz="40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Snail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7227"/>
            <a:ext cx="2641600" cy="2192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00232" y="4114800"/>
            <a:ext cx="4037067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</a:t>
            </a:r>
            <a:r>
              <a:rPr lang="en-US" sz="4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etacercariae</a:t>
            </a:r>
            <a:endParaRPr lang="en-US" sz="44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Vegetation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2362200" y="2860964"/>
            <a:ext cx="609600" cy="339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791200" y="27432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493000" y="3864114"/>
            <a:ext cx="278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5370311" y="5486400"/>
            <a:ext cx="420889" cy="3539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http://www.afbini.gov.uk/nr06-07-148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6" y="4745742"/>
            <a:ext cx="2522696" cy="208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14051" y="4099969"/>
            <a:ext cx="1696298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Adult</a:t>
            </a:r>
          </a:p>
          <a:p>
            <a:pPr algn="ctr"/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Liver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6" name="Picture 2" descr="C:\Users\tcraig\Documents\Fluke immages\Fasciola hepatica\Fasciola hepatica\F hepatica adult gro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31869" y="4621761"/>
            <a:ext cx="2557707" cy="19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4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Who are parasites? </a:t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dirty="0" smtClean="0">
                <a:solidFill>
                  <a:srgbClr val="FFC000"/>
                </a:solidFill>
              </a:rPr>
              <a:t/>
            </a:r>
            <a:br>
              <a:rPr lang="en-US" dirty="0" smtClean="0">
                <a:solidFill>
                  <a:srgbClr val="FFC000"/>
                </a:solidFill>
              </a:rPr>
            </a:br>
            <a:r>
              <a:rPr lang="en-US" sz="2700" dirty="0" smtClean="0"/>
              <a:t>Eukaryotic organisms that live in or on a host and may cause disease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3733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Arthropods:  </a:t>
            </a:r>
            <a:r>
              <a:rPr lang="en-US" sz="2400" dirty="0" smtClean="0"/>
              <a:t>ticks, mites, flies, fleas, lice</a:t>
            </a:r>
          </a:p>
          <a:p>
            <a:r>
              <a:rPr lang="en-US" sz="3200" dirty="0" smtClean="0"/>
              <a:t>Helminths:</a:t>
            </a:r>
            <a:r>
              <a:rPr lang="en-US" sz="2400" dirty="0" smtClean="0"/>
              <a:t> nematodes (cylindrical or round worms),    cestodes  (tapeworms),  trematodes (flukes)</a:t>
            </a:r>
          </a:p>
          <a:p>
            <a:r>
              <a:rPr lang="en-US" sz="3200" dirty="0" smtClean="0"/>
              <a:t>Protozoa:  </a:t>
            </a:r>
            <a:r>
              <a:rPr lang="en-US" sz="2400" dirty="0" smtClean="0"/>
              <a:t>amoeba, flagellates, ciliates,  apicomplexa</a:t>
            </a:r>
          </a:p>
          <a:p>
            <a:endParaRPr lang="en-US" sz="2400" dirty="0" smtClean="0"/>
          </a:p>
          <a:p>
            <a:r>
              <a:rPr lang="en-US" sz="2800" dirty="0" smtClean="0"/>
              <a:t>Lets find out about them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41863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326" y="35859"/>
            <a:ext cx="7170849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i="1" dirty="0" smtClean="0"/>
              <a:t>Giardia intestinalis</a:t>
            </a:r>
            <a:endParaRPr lang="en-US" sz="5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4" y="1066800"/>
            <a:ext cx="3408218" cy="34082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5383" y="4481408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Cyst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27" y="1060410"/>
            <a:ext cx="3421912" cy="341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05400" y="4483656"/>
            <a:ext cx="28777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Trophozite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4756" y="5160981"/>
            <a:ext cx="5324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Found in feces of many animal species</a:t>
            </a:r>
            <a:endParaRPr lang="en-US" sz="40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6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Giardia </a:t>
            </a:r>
            <a:r>
              <a:rPr lang="en-US" sz="5400" dirty="0" err="1" smtClean="0">
                <a:solidFill>
                  <a:schemeClr val="tx1"/>
                </a:solidFill>
              </a:rPr>
              <a:t>troph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2971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oxalate crystals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3810000" cy="253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505200"/>
            <a:ext cx="350520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20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Warble (Genus </a:t>
            </a:r>
            <a:r>
              <a:rPr lang="en-US" dirty="0" err="1" smtClean="0"/>
              <a:t>Cuterebra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6000750" cy="452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648200"/>
            <a:ext cx="22860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5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Cocci (Bacteria)</a:t>
            </a:r>
            <a:endParaRPr lang="en-US" dirty="0"/>
          </a:p>
        </p:txBody>
      </p:sp>
      <p:pic>
        <p:nvPicPr>
          <p:cNvPr id="1026" name="Picture 2" descr="coc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4721225" cy="71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323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Coccidia</a:t>
            </a:r>
            <a:r>
              <a:rPr lang="en-US" dirty="0" smtClean="0"/>
              <a:t> (Genus </a:t>
            </a:r>
            <a:r>
              <a:rPr lang="en-US" dirty="0" err="1" smtClean="0"/>
              <a:t>Isopora</a:t>
            </a:r>
            <a:r>
              <a:rPr lang="en-US" dirty="0" smtClean="0"/>
              <a:t> or </a:t>
            </a:r>
            <a:r>
              <a:rPr lang="en-US" dirty="0" err="1" smtClean="0"/>
              <a:t>Eimeria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429000"/>
            <a:ext cx="4286250" cy="3000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4562617" cy="3302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83" y="1410976"/>
            <a:ext cx="2628900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724400"/>
            <a:ext cx="22383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86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Eosinophils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297" y="3048000"/>
            <a:ext cx="4483100" cy="336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854869"/>
            <a:ext cx="2266950" cy="2009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22" y="1663127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00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Epithelial cells (urine)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762500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343400"/>
            <a:ext cx="25241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4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Larva (Genus Ctenocephalides)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5829300" cy="254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267200"/>
            <a:ext cx="3688778" cy="2213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953000"/>
            <a:ext cx="24479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1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Tapeworm Egg (Genus </a:t>
            </a:r>
            <a:r>
              <a:rPr lang="en-US" dirty="0" err="1" smtClean="0"/>
              <a:t>Dipylidium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4914900" cy="3333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825" y="4038600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304800"/>
            <a:ext cx="8637588" cy="1431925"/>
          </a:xfrm>
        </p:spPr>
        <p:txBody>
          <a:bodyPr/>
          <a:lstStyle/>
          <a:p>
            <a:pPr eaLnBrk="1" hangingPunct="1"/>
            <a:r>
              <a:rPr lang="en-US" b="1" smtClean="0"/>
              <a:t>Arthropods</a:t>
            </a:r>
            <a:br>
              <a:rPr lang="en-US" b="1" smtClean="0"/>
            </a:br>
            <a:endParaRPr lang="en-US" b="1" smtClean="0"/>
          </a:p>
        </p:txBody>
      </p:sp>
      <p:pic>
        <p:nvPicPr>
          <p:cNvPr id="7171" name="Picture 3" descr="kitten Jun 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950913"/>
            <a:ext cx="32607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15aa- Cheyletiella  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54313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AG07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47850"/>
            <a:ext cx="3482975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ST-Ornith3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4b Sand Fly Easterw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113088"/>
            <a:ext cx="288448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138"/>
            <a:ext cx="2728913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Leptopsylla segnis (x100 m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Glossina - VTP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0"/>
            <a:ext cx="3095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2" descr="Cochliomyia hominovorax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Tapeworm Segment (Genus </a:t>
            </a:r>
            <a:r>
              <a:rPr lang="en-US" dirty="0" err="1" smtClean="0"/>
              <a:t>Dipylidium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" name="Picture 2" descr="Image result for Flea Tapeworm Egg (Genus Dipylidi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00075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8137"/>
            <a:ext cx="45720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45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 Tapeworm (Genus </a:t>
            </a:r>
            <a:r>
              <a:rPr lang="en-US" dirty="0" err="1" smtClean="0"/>
              <a:t>Dipylidium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90689"/>
            <a:ext cx="2686050" cy="170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26357"/>
            <a:ext cx="2209800" cy="2066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5" y="3431332"/>
            <a:ext cx="37242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11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Fleas (Genus Ctenocephalides)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836924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0" y="3886200"/>
            <a:ext cx="3810000" cy="260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371600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3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Mosquito Adult &amp; Larva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0689"/>
            <a:ext cx="2847975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7" y="4267200"/>
            <a:ext cx="22860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371600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3886200"/>
            <a:ext cx="21336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878" y="3733800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962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Neutrophils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90689"/>
            <a:ext cx="2381250" cy="161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85800"/>
            <a:ext cx="2085975" cy="220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886075"/>
            <a:ext cx="54387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69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Platelets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61506"/>
            <a:ext cx="3105150" cy="1476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657600"/>
            <a:ext cx="50034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500064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2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blood cell (erythrocyte)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28575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184223"/>
            <a:ext cx="4643437" cy="29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58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 (bacteria)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90689"/>
            <a:ext cx="2543175" cy="1800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7200"/>
            <a:ext cx="44108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69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 – American Dog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357937" cy="491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 – Black Legged Deer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90689"/>
            <a:ext cx="3429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920" y="1524000"/>
            <a:ext cx="3494088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3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67000"/>
            <a:ext cx="8637588" cy="762000"/>
          </a:xfrm>
        </p:spPr>
        <p:txBody>
          <a:bodyPr/>
          <a:lstStyle/>
          <a:p>
            <a:pPr eaLnBrk="1" hangingPunct="1"/>
            <a:r>
              <a:rPr lang="en-US" b="1" smtClean="0"/>
              <a:t>Helminths</a:t>
            </a:r>
          </a:p>
        </p:txBody>
      </p:sp>
      <p:pic>
        <p:nvPicPr>
          <p:cNvPr id="8195" name="Picture 3" descr="Pnn-17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16413"/>
            <a:ext cx="38100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Taenia stained sco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1813"/>
            <a:ext cx="33528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Spirometra-pleur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83" y="1752599"/>
            <a:ext cx="3469217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Moniezia expa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635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ost ost m1 X250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536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Pnn-0704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8194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0" descr="Pnn-0718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65" y="2356643"/>
            <a:ext cx="29718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1" descr="IMAG027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"/>
            <a:ext cx="314805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2" descr="Trichuris egg-1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0"/>
            <a:ext cx="3154362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 – Brown Dog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600200"/>
            <a:ext cx="3743325" cy="3476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838200"/>
            <a:ext cx="3048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32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 - </a:t>
            </a:r>
            <a:r>
              <a:rPr lang="en-US" dirty="0" err="1" smtClean="0"/>
              <a:t>Lonestar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59" y="1524000"/>
            <a:ext cx="4102641" cy="389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65126"/>
            <a:ext cx="22860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200400"/>
            <a:ext cx="28384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35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Yeast (cytology)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90689"/>
            <a:ext cx="3333750" cy="2219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9068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9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6096000"/>
            <a:ext cx="8637588" cy="762000"/>
          </a:xfrm>
        </p:spPr>
        <p:txBody>
          <a:bodyPr/>
          <a:lstStyle/>
          <a:p>
            <a:pPr eaLnBrk="1" hangingPunct="1"/>
            <a:r>
              <a:rPr lang="en-US" b="1" smtClean="0"/>
              <a:t>Protozoa</a:t>
            </a:r>
          </a:p>
        </p:txBody>
      </p:sp>
      <p:pic>
        <p:nvPicPr>
          <p:cNvPr id="6147" name="Picture 3" descr="Imag0115b-Tbruc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7213"/>
            <a:ext cx="501332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E-pheasant-1a-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0"/>
            <a:ext cx="411480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ecum 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8000"/>
            <a:ext cx="4191000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Bcab3b-cult-c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5146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leishcat1a-no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0"/>
            <a:ext cx="2482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Parasites live on or in a host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772400" cy="3733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C000"/>
                </a:solidFill>
              </a:rPr>
              <a:t>host</a:t>
            </a:r>
            <a:r>
              <a:rPr lang="en-US" sz="2400" dirty="0" smtClean="0"/>
              <a:t> is a animal that provides a living for a parasite:  the host could be a pig, a person or poultry</a:t>
            </a:r>
          </a:p>
          <a:p>
            <a:r>
              <a:rPr lang="en-US" sz="2400" dirty="0" smtClean="0"/>
              <a:t>Parasites are specific : which species of host,  where in or on the body they live, how they make a living, what kind of damage they do</a:t>
            </a:r>
          </a:p>
          <a:p>
            <a:r>
              <a:rPr lang="en-US" sz="2400" dirty="0" smtClean="0"/>
              <a:t>Hosts  may tolerate parasites, become resistant to,  co-exist with, or suffer from and even die because of them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Infection with parasites does not mean disease!</a:t>
            </a:r>
          </a:p>
          <a:p>
            <a:r>
              <a:rPr lang="en-US" sz="2400" dirty="0" smtClean="0"/>
              <a:t>Disease occurs with excessive numbers of parasites</a:t>
            </a:r>
          </a:p>
          <a:p>
            <a:r>
              <a:rPr lang="en-US" sz="2400" dirty="0" smtClean="0"/>
              <a:t>The numbers required to cause disease varies with host,  parasite, and environment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374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304800"/>
            <a:ext cx="6781800" cy="11430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Life cycles : the essence of parasitology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steps from one generation to the next:</a:t>
            </a:r>
          </a:p>
          <a:p>
            <a:r>
              <a:rPr lang="en-US" sz="2800" dirty="0" smtClean="0"/>
              <a:t>Where?</a:t>
            </a:r>
          </a:p>
          <a:p>
            <a:r>
              <a:rPr lang="en-US" sz="2800" dirty="0" smtClean="0"/>
              <a:t>What do they look like?</a:t>
            </a:r>
          </a:p>
          <a:p>
            <a:r>
              <a:rPr lang="en-US" sz="2800" dirty="0" smtClean="0"/>
              <a:t>What do they do? How they make a living and what happens to the host</a:t>
            </a:r>
          </a:p>
          <a:p>
            <a:r>
              <a:rPr lang="en-US" sz="2800" dirty="0" smtClean="0"/>
              <a:t>How do they survive? Inside and away from the host </a:t>
            </a:r>
          </a:p>
          <a:p>
            <a:r>
              <a:rPr lang="en-US" sz="2800" dirty="0" smtClean="0"/>
              <a:t>What can we do to prevent disease?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82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How do we know if  there  are parasites present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Look for parasites</a:t>
            </a:r>
            <a:r>
              <a:rPr lang="en-US" sz="2400" dirty="0" smtClean="0"/>
              <a:t>: </a:t>
            </a:r>
          </a:p>
          <a:p>
            <a:r>
              <a:rPr lang="en-US" dirty="0" smtClean="0"/>
              <a:t>Ectoparasites may be readily seen or you may have to scrape the skin </a:t>
            </a:r>
          </a:p>
          <a:p>
            <a:r>
              <a:rPr lang="en-US" dirty="0" smtClean="0"/>
              <a:t>Internal parasites release their reproductive products into the blood, urine or feces;  Microscopic evaluation  after separation of parasitic reproductive products from host</a:t>
            </a:r>
          </a:p>
          <a:p>
            <a:r>
              <a:rPr lang="en-US" dirty="0" smtClean="0"/>
              <a:t>Postmortem examination  looking in specific tissues for presence of parasites</a:t>
            </a:r>
          </a:p>
          <a:p>
            <a:r>
              <a:rPr lang="en-US" b="1" dirty="0" smtClean="0"/>
              <a:t>Evidence of past or present infection:</a:t>
            </a:r>
          </a:p>
          <a:p>
            <a:r>
              <a:rPr lang="en-US" dirty="0" smtClean="0"/>
              <a:t>Looking for antibodies, changes in serum chemistry,  parasite secretions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16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</TotalTime>
  <Words>927</Words>
  <Application>Microsoft Office PowerPoint</Application>
  <PresentationFormat>On-screen Show (4:3)</PresentationFormat>
  <Paragraphs>194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Arial Narrow</vt:lpstr>
      <vt:lpstr>Calibri</vt:lpstr>
      <vt:lpstr>Calibri Light</vt:lpstr>
      <vt:lpstr>Office Theme</vt:lpstr>
      <vt:lpstr>     Parasites critters in or      critters</vt:lpstr>
      <vt:lpstr>Parasites,  so what?</vt:lpstr>
      <vt:lpstr>Who are parasites?   Eukaryotic organisms that live in or on a host and may cause disease</vt:lpstr>
      <vt:lpstr>Arthropods </vt:lpstr>
      <vt:lpstr>Helminths</vt:lpstr>
      <vt:lpstr>Protozoa</vt:lpstr>
      <vt:lpstr>Parasites live on or in a host</vt:lpstr>
      <vt:lpstr>Life cycles : the essence of parasitology</vt:lpstr>
      <vt:lpstr>How do we know if  there  are parasites present</vt:lpstr>
      <vt:lpstr>For diagnosis of parasites you need       to answer three things</vt:lpstr>
      <vt:lpstr>Gasterophilus hemorrhoidalis- bot fly of horse</vt:lpstr>
      <vt:lpstr>Ancylostoma caninum-Hookworm</vt:lpstr>
      <vt:lpstr>Ancylostoma braziliense-hookworm</vt:lpstr>
      <vt:lpstr>Ancylostoma tubaeforme-hookworm</vt:lpstr>
      <vt:lpstr>Otodectes - ear mite</vt:lpstr>
      <vt:lpstr>Sarcoptes scabei - mite</vt:lpstr>
      <vt:lpstr> demodex canis - mite</vt:lpstr>
      <vt:lpstr>Gasterophilus intestinalis-  bot fly of horse</vt:lpstr>
      <vt:lpstr>Ctenocephalides felis- cat flea</vt:lpstr>
      <vt:lpstr>Anoplura – sucking lice</vt:lpstr>
      <vt:lpstr>Mallophaga - chewing lice</vt:lpstr>
      <vt:lpstr>Strongylus  vulgaris –  large strongyle of the horse</vt:lpstr>
      <vt:lpstr>Strongyloides westeri intestinal threadworms of horse</vt:lpstr>
      <vt:lpstr>Dirofilaria immitis-heartworm of dogs</vt:lpstr>
      <vt:lpstr>Toxocara canis-  round worm of dogs</vt:lpstr>
      <vt:lpstr>Trichuris  vulpis- whipworm</vt:lpstr>
      <vt:lpstr>Dipylidium caninum- tapeworm dog and cat</vt:lpstr>
      <vt:lpstr>Taenia pisiformis- dog tapeworm</vt:lpstr>
      <vt:lpstr>Fasciola hepatica - liver fluke of cattle and sheep</vt:lpstr>
      <vt:lpstr>Giardia intestinalis</vt:lpstr>
      <vt:lpstr>Giardia troph</vt:lpstr>
      <vt:lpstr>Calcium oxalate crystals</vt:lpstr>
      <vt:lpstr>Cat Warble (Genus Cuterebra)</vt:lpstr>
      <vt:lpstr>Cocci (Bacteria)</vt:lpstr>
      <vt:lpstr>Coccidia (Genus Isopora or Eimeria)</vt:lpstr>
      <vt:lpstr>Eosinophils</vt:lpstr>
      <vt:lpstr>Epithelial cells (urine)</vt:lpstr>
      <vt:lpstr>Flea Larva (Genus Ctenocephalides)</vt:lpstr>
      <vt:lpstr>Flea Tapeworm Egg (Genus Dipylidium)</vt:lpstr>
      <vt:lpstr>Flea Tapeworm Segment (Genus Dipylidium)</vt:lpstr>
      <vt:lpstr>Flea Tapeworm (Genus Dipylidium)</vt:lpstr>
      <vt:lpstr>Fleas (Genus Ctenocephalides)</vt:lpstr>
      <vt:lpstr>Mosquito Adult &amp; Larva</vt:lpstr>
      <vt:lpstr>Neutrophils</vt:lpstr>
      <vt:lpstr>Platelets</vt:lpstr>
      <vt:lpstr>Red blood cell (erythrocyte)</vt:lpstr>
      <vt:lpstr>Rod (bacteria)</vt:lpstr>
      <vt:lpstr>Tick – American Dog</vt:lpstr>
      <vt:lpstr>Tick – Black Legged Deer</vt:lpstr>
      <vt:lpstr>Tick – Brown Dog</vt:lpstr>
      <vt:lpstr>Tick - Lonestar</vt:lpstr>
      <vt:lpstr>Yeast (cytology)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</dc:creator>
  <cp:lastModifiedBy>Shands, Linsey</cp:lastModifiedBy>
  <cp:revision>111</cp:revision>
  <dcterms:created xsi:type="dcterms:W3CDTF">2013-02-18T22:06:37Z</dcterms:created>
  <dcterms:modified xsi:type="dcterms:W3CDTF">2017-04-10T16:37:28Z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5163701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